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88" r:id="rId4"/>
    <p:sldId id="270" r:id="rId5"/>
    <p:sldId id="264" r:id="rId6"/>
    <p:sldId id="275" r:id="rId7"/>
    <p:sldId id="271" r:id="rId8"/>
    <p:sldId id="278" r:id="rId9"/>
    <p:sldId id="272" r:id="rId10"/>
    <p:sldId id="276" r:id="rId11"/>
    <p:sldId id="283" r:id="rId12"/>
    <p:sldId id="277" r:id="rId13"/>
    <p:sldId id="284" r:id="rId14"/>
    <p:sldId id="279" r:id="rId15"/>
    <p:sldId id="280" r:id="rId16"/>
    <p:sldId id="281" r:id="rId17"/>
    <p:sldId id="282" r:id="rId18"/>
    <p:sldId id="285" r:id="rId19"/>
    <p:sldId id="286" r:id="rId20"/>
    <p:sldId id="274" r:id="rId21"/>
    <p:sldId id="265" r:id="rId22"/>
    <p:sldId id="260" r:id="rId23"/>
    <p:sldId id="263" r:id="rId24"/>
    <p:sldId id="261" r:id="rId25"/>
    <p:sldId id="287" r:id="rId26"/>
    <p:sldId id="267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6402" autoAdjust="0"/>
  </p:normalViewPr>
  <p:slideViewPr>
    <p:cSldViewPr>
      <p:cViewPr varScale="1">
        <p:scale>
          <a:sx n="76" d="100"/>
          <a:sy n="76" d="100"/>
        </p:scale>
        <p:origin x="142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9350-D789-44CE-B258-B7AAAE4E0B76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5193-3F5C-4935-81EC-55C443438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9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8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accurate than shadow maps but slower</a:t>
            </a:r>
          </a:p>
          <a:p>
            <a:r>
              <a:rPr lang="en-US" dirty="0" smtClean="0"/>
              <a:t>Image source: </a:t>
            </a:r>
            <a:r>
              <a:rPr lang="en-US" dirty="0" err="1" smtClean="0"/>
              <a:t>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6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common use of a stencil buffer is in car racing games where you’d want</a:t>
            </a:r>
            <a:r>
              <a:rPr lang="en-US" baseline="0" dirty="0" smtClean="0"/>
              <a:t> to render the back scene in the rear view mirror.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1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the silhouette as new polygons, which can be rendered in two passes. In front</a:t>
            </a:r>
            <a:r>
              <a:rPr lang="en-US" baseline="0" dirty="0" smtClean="0"/>
              <a:t> pass you cull back faces in second pass you cull front faces.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1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Faster than previous technique of rendering to </a:t>
            </a:r>
            <a:r>
              <a:rPr lang="en-US" dirty="0" err="1" smtClean="0"/>
              <a:t>colour</a:t>
            </a:r>
            <a:r>
              <a:rPr lang="en-US" dirty="0" smtClean="0"/>
              <a:t> buffer and copying over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2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http://http.download.nvidia.com/developer/presentations/2005/GDC/OpenGL_Day/OpenGL_FrameBuffer_Object.pdf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http://www.opengl-tutorial.org/wp-content/uploads/2011/08/1rstTry.png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3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3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69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source:</a:t>
            </a:r>
            <a:r>
              <a:rPr lang="en-US" baseline="0" dirty="0" smtClean="0"/>
              <a:t> Introduction to 3D Game Programming with DirectX 11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5193-3F5C-4935-81EC-55C443438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0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3/gpugems3_ch11.html" TargetMode="External"/><Relationship Id="rId2" Type="http://schemas.openxmlformats.org/officeDocument/2006/relationships/hyperlink" Target="http://nuclear.mutantstargoat.com/articles/volume_shadows_tutorial_nuclear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 time shadows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Pranabesh Sinha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5" y="457200"/>
            <a:ext cx="8302565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6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Acne</a:t>
            </a:r>
            <a:endParaRPr lang="en-US" dirty="0"/>
          </a:p>
        </p:txBody>
      </p:sp>
      <p:pic>
        <p:nvPicPr>
          <p:cNvPr id="5122" name="Picture 2" descr="1rstTry.png (1040×80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5378380" cy="41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2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Acne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24609"/>
            <a:ext cx="5854770" cy="38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Acne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24609"/>
            <a:ext cx="5854770" cy="38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a bias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88324"/>
            <a:ext cx="5877405" cy="4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Panning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37385"/>
            <a:ext cx="6172200" cy="3704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118242"/>
            <a:ext cx="1066800" cy="10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Sloped surfaces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17321"/>
            <a:ext cx="4677044" cy="40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Shadow Maps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D3D11RASTERIZER_DESC</a:t>
            </a:r>
          </a:p>
          <a:p>
            <a:pPr marL="457200" lvl="1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 smtClean="0"/>
              <a:t>	[…]</a:t>
            </a:r>
          </a:p>
          <a:p>
            <a:pPr marL="457200" lvl="1" indent="0">
              <a:buNone/>
            </a:pPr>
            <a:r>
              <a:rPr lang="en-US" dirty="0" smtClean="0"/>
              <a:t>	INT 		</a:t>
            </a:r>
            <a:r>
              <a:rPr lang="en-US" dirty="0" err="1" smtClean="0"/>
              <a:t>DepthBias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FLOAT		</a:t>
            </a:r>
            <a:r>
              <a:rPr lang="en-US" dirty="0" err="1" smtClean="0"/>
              <a:t>DepthBiasClamp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FLOAT		</a:t>
            </a:r>
            <a:r>
              <a:rPr lang="en-US" dirty="0" err="1" smtClean="0"/>
              <a:t>SlopeScaleDepthBias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  […]</a:t>
            </a:r>
          </a:p>
          <a:p>
            <a:pPr marL="457200" lvl="1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Closer Filtering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0" y="1600200"/>
            <a:ext cx="6397120" cy="4525963"/>
          </a:xfrm>
        </p:spPr>
      </p:pic>
    </p:spTree>
    <p:extLst>
      <p:ext uri="{BB962C8B-B14F-4D97-AF65-F5344CB8AC3E}">
        <p14:creationId xmlns:p14="http://schemas.microsoft.com/office/powerpoint/2010/main" val="10274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Closer Filtering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linear interpolation between</a:t>
            </a:r>
          </a:p>
          <a:p>
            <a:pPr marL="457200" lvl="1" indent="0">
              <a:buNone/>
            </a:pPr>
            <a:r>
              <a:rPr lang="en-US" i="1" dirty="0" smtClean="0"/>
              <a:t>	(</a:t>
            </a:r>
            <a:r>
              <a:rPr lang="en-US" i="1" dirty="0" err="1" smtClean="0"/>
              <a:t>u,v</a:t>
            </a:r>
            <a:r>
              <a:rPr lang="en-US" i="1" dirty="0" smtClean="0"/>
              <a:t>), (u+∆x, v), (u, v+∆x), (</a:t>
            </a:r>
            <a:r>
              <a:rPr lang="en-US" i="1" dirty="0"/>
              <a:t>u+∆</a:t>
            </a:r>
            <a:r>
              <a:rPr lang="en-US" i="1" dirty="0" smtClean="0"/>
              <a:t>x, </a:t>
            </a:r>
            <a:r>
              <a:rPr lang="en-US" i="1" dirty="0"/>
              <a:t>v+∆x</a:t>
            </a:r>
            <a:r>
              <a:rPr lang="en-US" i="1" dirty="0" smtClean="0"/>
              <a:t>)</a:t>
            </a:r>
          </a:p>
          <a:p>
            <a:pPr marL="457200" lvl="1" indent="0">
              <a:buNone/>
            </a:pPr>
            <a:r>
              <a:rPr lang="en-US" i="1" dirty="0" smtClean="0"/>
              <a:t>	∆x = 1/SHADOW_MAP_SIZE</a:t>
            </a:r>
          </a:p>
          <a:p>
            <a:pPr marL="514350" indent="-457200"/>
            <a:r>
              <a:rPr lang="en-US" dirty="0" smtClean="0"/>
              <a:t>Sampling textures is expensive</a:t>
            </a:r>
          </a:p>
          <a:p>
            <a:pPr marL="514350" indent="-457200"/>
            <a:r>
              <a:rPr lang="en-US" dirty="0" smtClean="0"/>
              <a:t>Hardware supports PCF directly via </a:t>
            </a:r>
            <a:r>
              <a:rPr lang="en-US" dirty="0" err="1" smtClean="0"/>
              <a:t>SampleCmpLevelZero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9431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needs shadows anyway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Shadows add realism</a:t>
            </a:r>
          </a:p>
          <a:p>
            <a:r>
              <a:rPr lang="en-US" dirty="0" smtClean="0"/>
              <a:t>Adds visual cues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90800"/>
            <a:ext cx="4564776" cy="3414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118242"/>
            <a:ext cx="1066800" cy="10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76" y="228600"/>
            <a:ext cx="8229600" cy="1143000"/>
          </a:xfrm>
        </p:spPr>
        <p:txBody>
          <a:bodyPr/>
          <a:lstStyle/>
          <a:p>
            <a:r>
              <a:rPr lang="en-US" dirty="0" smtClean="0"/>
              <a:t>Shadow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Volumetric shadow algorithm</a:t>
            </a:r>
          </a:p>
          <a:p>
            <a:r>
              <a:rPr lang="en-US" dirty="0" smtClean="0"/>
              <a:t>Eliminates the problem of self shadowing</a:t>
            </a:r>
          </a:p>
          <a:p>
            <a:r>
              <a:rPr lang="en-US" dirty="0" smtClean="0"/>
              <a:t>Good candidate for </a:t>
            </a:r>
            <a:r>
              <a:rPr lang="en-US" dirty="0" smtClean="0"/>
              <a:t>geometry </a:t>
            </a:r>
            <a:r>
              <a:rPr lang="en-US" dirty="0" err="1" smtClean="0"/>
              <a:t>shader</a:t>
            </a:r>
            <a:endParaRPr lang="en-US" dirty="0" smtClean="0"/>
          </a:p>
          <a:p>
            <a:r>
              <a:rPr lang="en-US" dirty="0" smtClean="0"/>
              <a:t>Popularized by Doom 3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89264"/>
            <a:ext cx="3384550" cy="254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array of signed integers</a:t>
            </a:r>
          </a:p>
          <a:p>
            <a:r>
              <a:rPr lang="en-US" dirty="0" smtClean="0"/>
              <a:t>Types of tests</a:t>
            </a:r>
          </a:p>
          <a:p>
            <a:pPr lvl="1"/>
            <a:r>
              <a:rPr lang="en-US" dirty="0" err="1"/>
              <a:t>FrontFace_StencilDepthFailOp</a:t>
            </a:r>
            <a:r>
              <a:rPr lang="en-US" dirty="0"/>
              <a:t>=INCR </a:t>
            </a:r>
          </a:p>
          <a:p>
            <a:pPr lvl="1"/>
            <a:r>
              <a:rPr lang="en-US" dirty="0" err="1"/>
              <a:t>BackFace_StencilDepthFailOp</a:t>
            </a:r>
            <a:r>
              <a:rPr lang="en-US" dirty="0"/>
              <a:t>=DECR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:\Users\psinha4\Desktop\Unboxing_SDK_Apps\stenc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3585744" cy="26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edge beyond which there is shadow</a:t>
            </a:r>
            <a:endParaRPr lang="en-US" dirty="0"/>
          </a:p>
        </p:txBody>
      </p:sp>
      <p:pic>
        <p:nvPicPr>
          <p:cNvPr id="1027" name="Picture 3" descr="C:\Users\psinha4\Desktop\Unboxing_SDK_Apps\edge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502126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35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92" y="1600200"/>
            <a:ext cx="8229600" cy="4525963"/>
          </a:xfrm>
        </p:spPr>
        <p:txBody>
          <a:bodyPr/>
          <a:lstStyle/>
          <a:p>
            <a:r>
              <a:rPr lang="en-US" dirty="0" smtClean="0"/>
              <a:t>Initialize contour list</a:t>
            </a:r>
          </a:p>
          <a:p>
            <a:r>
              <a:rPr lang="en-US" dirty="0" smtClean="0"/>
              <a:t>For </a:t>
            </a:r>
            <a:r>
              <a:rPr lang="en-US" dirty="0" smtClean="0"/>
              <a:t>each triangle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/>
              <a:t>0&lt;= Angle(Incident light, Triangle Normal) &lt;= 90</a:t>
            </a:r>
            <a:endParaRPr lang="en-US" dirty="0" smtClean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For each edge of triangle</a:t>
            </a:r>
          </a:p>
          <a:p>
            <a:pPr lvl="3"/>
            <a:r>
              <a:rPr lang="en-US" dirty="0" smtClean="0"/>
              <a:t>If edge already in contour list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Remove it</a:t>
            </a:r>
          </a:p>
          <a:p>
            <a:pPr lvl="3"/>
            <a:r>
              <a:rPr lang="en-US" dirty="0" smtClean="0"/>
              <a:t>Else</a:t>
            </a:r>
          </a:p>
          <a:p>
            <a:pPr lvl="4">
              <a:buFont typeface="Wingdings" pitchFamily="2" charset="2"/>
              <a:buChar char="§"/>
            </a:pPr>
            <a:r>
              <a:rPr lang="en-US" dirty="0" smtClean="0"/>
              <a:t>Add it</a:t>
            </a:r>
          </a:p>
        </p:txBody>
      </p:sp>
    </p:spTree>
    <p:extLst>
      <p:ext uri="{BB962C8B-B14F-4D97-AF65-F5344CB8AC3E}">
        <p14:creationId xmlns:p14="http://schemas.microsoft.com/office/powerpoint/2010/main" val="39920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Silhouette extrusion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the silhouette in the direction of light</a:t>
            </a:r>
            <a:endParaRPr lang="en-US" dirty="0"/>
          </a:p>
        </p:txBody>
      </p:sp>
      <p:pic>
        <p:nvPicPr>
          <p:cNvPr id="2050" name="Picture 2" descr="C:\Users\psinha4\Desktop\Unboxing_SDK_Apps\CropperCapture[3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5011787" cy="358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36142" y="257274"/>
            <a:ext cx="1956916" cy="258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Silhouette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6348" y="896659"/>
            <a:ext cx="401431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basic scene with ambient light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1582099"/>
            <a:ext cx="4419600" cy="23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Disable </a:t>
            </a:r>
            <a:r>
              <a:rPr lang="en-US" dirty="0" err="1" smtClean="0"/>
              <a:t>colour</a:t>
            </a:r>
            <a:r>
              <a:rPr lang="en-US" dirty="0" smtClean="0"/>
              <a:t> buffer and depth buffer writes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5429" y="2197837"/>
            <a:ext cx="3898342" cy="2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extruded surface, cull back faces</a:t>
            </a:r>
            <a:endParaRPr lang="en-US" dirty="0"/>
          </a:p>
        </p:txBody>
      </p:sp>
      <p:sp>
        <p:nvSpPr>
          <p:cNvPr id="9" name="Flowchart: Decision 8"/>
          <p:cNvSpPr/>
          <p:nvPr/>
        </p:nvSpPr>
        <p:spPr>
          <a:xfrm>
            <a:off x="876300" y="2809987"/>
            <a:ext cx="3276600" cy="993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passes depth test?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194405"/>
            <a:ext cx="2438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Increment Stencil buffer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54335" y="4979654"/>
            <a:ext cx="3898342" cy="2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extruded surface, cull front faces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47005" y="3154411"/>
            <a:ext cx="252820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Decrement Stencil buffer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600470" y="3824714"/>
            <a:ext cx="4419600" cy="23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Enable </a:t>
            </a:r>
            <a:r>
              <a:rPr lang="en-US" dirty="0" err="1" smtClean="0"/>
              <a:t>colour</a:t>
            </a:r>
            <a:r>
              <a:rPr lang="en-US" dirty="0" smtClean="0"/>
              <a:t> buffer and depth buffer writes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803951" y="6153601"/>
            <a:ext cx="401431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basic scene with diffuse light</a:t>
            </a:r>
            <a:endParaRPr lang="en-US" dirty="0"/>
          </a:p>
        </p:txBody>
      </p:sp>
      <p:sp>
        <p:nvSpPr>
          <p:cNvPr id="25" name="Flowchart: Decision 24"/>
          <p:cNvSpPr/>
          <p:nvPr/>
        </p:nvSpPr>
        <p:spPr>
          <a:xfrm>
            <a:off x="5172808" y="4740311"/>
            <a:ext cx="3276600" cy="993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passes stencil test?</a:t>
            </a:r>
            <a:endParaRPr lang="en-US" dirty="0"/>
          </a:p>
        </p:txBody>
      </p:sp>
      <p:sp>
        <p:nvSpPr>
          <p:cNvPr id="26" name="Flowchart: Decision 25"/>
          <p:cNvSpPr/>
          <p:nvPr/>
        </p:nvSpPr>
        <p:spPr>
          <a:xfrm>
            <a:off x="5171971" y="1553602"/>
            <a:ext cx="3276600" cy="993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passes depth test?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286000" y="5858189"/>
            <a:ext cx="457200" cy="4386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581671" y="632723"/>
            <a:ext cx="457200" cy="4386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5" idx="2"/>
            <a:endCxn id="6" idx="0"/>
          </p:cNvCxnSpPr>
          <p:nvPr/>
        </p:nvCxnSpPr>
        <p:spPr>
          <a:xfrm flipH="1">
            <a:off x="2503506" y="516019"/>
            <a:ext cx="11094" cy="38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7" idx="0"/>
          </p:cNvCxnSpPr>
          <p:nvPr/>
        </p:nvCxnSpPr>
        <p:spPr>
          <a:xfrm>
            <a:off x="2503506" y="1201459"/>
            <a:ext cx="11094" cy="38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8" idx="0"/>
          </p:cNvCxnSpPr>
          <p:nvPr/>
        </p:nvCxnSpPr>
        <p:spPr>
          <a:xfrm>
            <a:off x="2514600" y="1817197"/>
            <a:ext cx="0" cy="38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2514600" y="2455318"/>
            <a:ext cx="0" cy="3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  <a:endCxn id="10" idx="0"/>
          </p:cNvCxnSpPr>
          <p:nvPr/>
        </p:nvCxnSpPr>
        <p:spPr>
          <a:xfrm>
            <a:off x="2514600" y="3803635"/>
            <a:ext cx="0" cy="390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2"/>
            <a:endCxn id="17" idx="0"/>
          </p:cNvCxnSpPr>
          <p:nvPr/>
        </p:nvCxnSpPr>
        <p:spPr>
          <a:xfrm flipH="1">
            <a:off x="2503506" y="4499205"/>
            <a:ext cx="11094" cy="48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7" idx="2"/>
            <a:endCxn id="27" idx="0"/>
          </p:cNvCxnSpPr>
          <p:nvPr/>
        </p:nvCxnSpPr>
        <p:spPr>
          <a:xfrm>
            <a:off x="2503506" y="5237135"/>
            <a:ext cx="11094" cy="62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4"/>
            <a:endCxn id="26" idx="0"/>
          </p:cNvCxnSpPr>
          <p:nvPr/>
        </p:nvCxnSpPr>
        <p:spPr>
          <a:xfrm>
            <a:off x="6810271" y="1071324"/>
            <a:ext cx="0" cy="48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2"/>
            <a:endCxn id="19" idx="0"/>
          </p:cNvCxnSpPr>
          <p:nvPr/>
        </p:nvCxnSpPr>
        <p:spPr>
          <a:xfrm>
            <a:off x="6810271" y="2547250"/>
            <a:ext cx="838" cy="60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9" idx="2"/>
          </p:cNvCxnSpPr>
          <p:nvPr/>
        </p:nvCxnSpPr>
        <p:spPr>
          <a:xfrm flipH="1">
            <a:off x="6810270" y="3459211"/>
            <a:ext cx="839" cy="34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2" idx="2"/>
            <a:endCxn id="25" idx="0"/>
          </p:cNvCxnSpPr>
          <p:nvPr/>
        </p:nvCxnSpPr>
        <p:spPr>
          <a:xfrm>
            <a:off x="6810270" y="4059812"/>
            <a:ext cx="838" cy="68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5" idx="2"/>
            <a:endCxn id="24" idx="0"/>
          </p:cNvCxnSpPr>
          <p:nvPr/>
        </p:nvCxnSpPr>
        <p:spPr>
          <a:xfrm>
            <a:off x="6811108" y="5733959"/>
            <a:ext cx="1" cy="41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32499" y="3804082"/>
            <a:ext cx="7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879982" y="2660196"/>
            <a:ext cx="7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57400"/>
            <a:ext cx="6019800" cy="4097938"/>
          </a:xfrm>
        </p:spPr>
      </p:pic>
    </p:spTree>
    <p:extLst>
      <p:ext uri="{BB962C8B-B14F-4D97-AF65-F5344CB8AC3E}">
        <p14:creationId xmlns:p14="http://schemas.microsoft.com/office/powerpoint/2010/main" val="15702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algorithm without </a:t>
            </a:r>
            <a:r>
              <a:rPr lang="en-US" dirty="0" smtClean="0"/>
              <a:t>GS </a:t>
            </a:r>
            <a:r>
              <a:rPr lang="en-US" dirty="0" smtClean="0"/>
              <a:t>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nuclear.mutantstargoat.com/articles/volume_shadows_tutorial_nuclear.pdf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smtClean="0"/>
              <a:t>GS </a:t>
            </a:r>
            <a:r>
              <a:rPr lang="en-US" dirty="0" smtClean="0"/>
              <a:t>– </a:t>
            </a:r>
            <a:r>
              <a:rPr lang="en-US" dirty="0">
                <a:hlinkClick r:id="rId3"/>
              </a:rPr>
              <a:t>http://http.developer.nvidia.com/GPUGems3/gpugems3_ch11.html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Maps</a:t>
            </a:r>
          </a:p>
          <a:p>
            <a:r>
              <a:rPr lang="en-US" dirty="0" smtClean="0"/>
              <a:t>Shadow Volumes</a:t>
            </a:r>
          </a:p>
          <a:p>
            <a:r>
              <a:rPr lang="en-US" dirty="0" smtClean="0"/>
              <a:t>Ray Tracing (side effect)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based</a:t>
            </a:r>
          </a:p>
          <a:p>
            <a:r>
              <a:rPr lang="en-US" dirty="0" smtClean="0"/>
              <a:t>Fast, ideal for static lights and objects</a:t>
            </a:r>
          </a:p>
          <a:p>
            <a:r>
              <a:rPr lang="en-US" dirty="0" smtClean="0"/>
              <a:t>Supported by </a:t>
            </a:r>
            <a:r>
              <a:rPr lang="en-US" dirty="0" smtClean="0"/>
              <a:t>hardware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 smtClean="0"/>
              <a:t>be extended to approximate </a:t>
            </a:r>
            <a:endParaRPr lang="en-US" dirty="0" smtClean="0"/>
          </a:p>
          <a:p>
            <a:pPr lvl="1"/>
            <a:r>
              <a:rPr lang="en-US" dirty="0" smtClean="0"/>
              <a:t>Shadows </a:t>
            </a:r>
            <a:r>
              <a:rPr lang="en-US" dirty="0"/>
              <a:t>from </a:t>
            </a:r>
            <a:r>
              <a:rPr lang="en-US" dirty="0" smtClean="0"/>
              <a:t>area </a:t>
            </a:r>
            <a:r>
              <a:rPr lang="en-US" dirty="0" smtClean="0"/>
              <a:t>lights</a:t>
            </a:r>
          </a:p>
          <a:p>
            <a:pPr lvl="1"/>
            <a:r>
              <a:rPr lang="en-US" dirty="0" smtClean="0"/>
              <a:t>Soft shadows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array of floating point numbers [0-1]</a:t>
            </a:r>
          </a:p>
          <a:p>
            <a:r>
              <a:rPr lang="en-US" dirty="0" smtClean="0"/>
              <a:t>Usually tested against itself</a:t>
            </a:r>
          </a:p>
          <a:p>
            <a:r>
              <a:rPr lang="en-US" dirty="0" smtClean="0"/>
              <a:t>Types of depth tests</a:t>
            </a:r>
          </a:p>
          <a:p>
            <a:pPr lvl="1"/>
            <a:r>
              <a:rPr lang="en-US" dirty="0" smtClean="0"/>
              <a:t>Less than (or equal)</a:t>
            </a:r>
          </a:p>
          <a:p>
            <a:pPr lvl="1"/>
            <a:r>
              <a:rPr lang="en-US" dirty="0" smtClean="0"/>
              <a:t>Greater than (or equal)</a:t>
            </a:r>
          </a:p>
          <a:p>
            <a:pPr lvl="1"/>
            <a:r>
              <a:rPr lang="en-US" dirty="0" smtClean="0"/>
              <a:t>Equal</a:t>
            </a:r>
          </a:p>
          <a:p>
            <a:pPr lvl="1"/>
            <a:r>
              <a:rPr lang="en-US" dirty="0" smtClean="0"/>
              <a:t>Not 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Buffer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33800"/>
            <a:ext cx="4483789" cy="2816067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0" y="1417638"/>
            <a:ext cx="3926976" cy="2659539"/>
          </a:xfrm>
        </p:spPr>
      </p:pic>
    </p:spTree>
    <p:extLst>
      <p:ext uri="{BB962C8B-B14F-4D97-AF65-F5344CB8AC3E}">
        <p14:creationId xmlns:p14="http://schemas.microsoft.com/office/powerpoint/2010/main" val="10718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857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00374" y="1324334"/>
            <a:ext cx="2914651" cy="27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Put camera in light’s position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19600" y="1595585"/>
            <a:ext cx="0" cy="396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95600" y="2012272"/>
            <a:ext cx="3124200" cy="349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Record only depth, store in FBO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38400" y="2769176"/>
            <a:ext cx="3733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Put camera back to view position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133600" y="3558381"/>
            <a:ext cx="4343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scene normally and use depth from FBO as texture </a:t>
            </a:r>
            <a:endParaRPr lang="en-US" dirty="0"/>
          </a:p>
        </p:txBody>
      </p:sp>
      <p:sp>
        <p:nvSpPr>
          <p:cNvPr id="16" name="Flowchart: Decision 15"/>
          <p:cNvSpPr/>
          <p:nvPr/>
        </p:nvSpPr>
        <p:spPr>
          <a:xfrm>
            <a:off x="3184909" y="4576186"/>
            <a:ext cx="2438400" cy="141763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Depth of fragment &gt; depth in map ?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19600" y="2377736"/>
            <a:ext cx="0" cy="3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04109" y="3150176"/>
            <a:ext cx="0" cy="40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04109" y="4167981"/>
            <a:ext cx="0" cy="40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6" idx="3"/>
          </p:cNvCxnSpPr>
          <p:nvPr/>
        </p:nvCxnSpPr>
        <p:spPr>
          <a:xfrm>
            <a:off x="5623309" y="5285005"/>
            <a:ext cx="419100" cy="708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6" idx="1"/>
          </p:cNvCxnSpPr>
          <p:nvPr/>
        </p:nvCxnSpPr>
        <p:spPr>
          <a:xfrm rot="10800000" flipV="1">
            <a:off x="2613409" y="5285004"/>
            <a:ext cx="571500" cy="708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81651" y="4968000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76498" y="499060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81600" y="5993823"/>
            <a:ext cx="1524000" cy="483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is in shadow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93081" y="5993823"/>
            <a:ext cx="1843035" cy="483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is not in shadow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22" y="1600200"/>
            <a:ext cx="5757756" cy="4525963"/>
          </a:xfrm>
        </p:spPr>
      </p:pic>
    </p:spTree>
    <p:extLst>
      <p:ext uri="{BB962C8B-B14F-4D97-AF65-F5344CB8AC3E}">
        <p14:creationId xmlns:p14="http://schemas.microsoft.com/office/powerpoint/2010/main" val="35903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Framebuffer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Results of rendering to </a:t>
            </a:r>
            <a:r>
              <a:rPr lang="en-US" dirty="0" err="1" smtClean="0"/>
              <a:t>framebuffer</a:t>
            </a:r>
            <a:r>
              <a:rPr lang="en-US" dirty="0" smtClean="0"/>
              <a:t> can be directly used as texture</a:t>
            </a:r>
          </a:p>
          <a:p>
            <a:r>
              <a:rPr lang="en-US" dirty="0" smtClean="0"/>
              <a:t>Consists of a collection of logical buffers</a:t>
            </a:r>
          </a:p>
          <a:p>
            <a:pPr lvl="1"/>
            <a:r>
              <a:rPr lang="en-US" dirty="0" err="1" smtClean="0"/>
              <a:t>Colour</a:t>
            </a:r>
            <a:r>
              <a:rPr lang="en-US" dirty="0" smtClean="0"/>
              <a:t>, </a:t>
            </a:r>
            <a:r>
              <a:rPr lang="en-US" dirty="0" smtClean="0"/>
              <a:t>Depth, </a:t>
            </a:r>
            <a:r>
              <a:rPr lang="en-US" dirty="0" smtClean="0"/>
              <a:t>Stencil</a:t>
            </a:r>
          </a:p>
          <a:p>
            <a:r>
              <a:rPr lang="en-US" dirty="0" smtClean="0"/>
              <a:t>When FBO is bound, its attached images are source and destination for fragment operations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592</Words>
  <Application>Microsoft Office PowerPoint</Application>
  <PresentationFormat>On-screen Show (4:3)</PresentationFormat>
  <Paragraphs>147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Office Theme</vt:lpstr>
      <vt:lpstr>Real time shadows</vt:lpstr>
      <vt:lpstr>Who needs shadows anyway</vt:lpstr>
      <vt:lpstr>Common Techniques</vt:lpstr>
      <vt:lpstr>Shadow Maps</vt:lpstr>
      <vt:lpstr>Depth Buffer</vt:lpstr>
      <vt:lpstr>Depth Buffer</vt:lpstr>
      <vt:lpstr>Basic Algorithm</vt:lpstr>
      <vt:lpstr>Basic Algorithm</vt:lpstr>
      <vt:lpstr>Framebuffer Objects</vt:lpstr>
      <vt:lpstr>PowerPoint Presentation</vt:lpstr>
      <vt:lpstr>Drawbacks of Shadow Maps</vt:lpstr>
      <vt:lpstr>Drawbacks of Shadow Maps</vt:lpstr>
      <vt:lpstr>Drawbacks of Shadow Maps</vt:lpstr>
      <vt:lpstr>Drawbacks of Shadow Maps</vt:lpstr>
      <vt:lpstr>Drawbacks of Shadow Maps</vt:lpstr>
      <vt:lpstr>Drawbacks of Shadow Maps</vt:lpstr>
      <vt:lpstr>Drawbacks of Shadow Maps</vt:lpstr>
      <vt:lpstr>Percentage Closer Filtering</vt:lpstr>
      <vt:lpstr>Percentage Closer Filtering</vt:lpstr>
      <vt:lpstr>Shadow Volume</vt:lpstr>
      <vt:lpstr>Stencil Buffer</vt:lpstr>
      <vt:lpstr>Silhouette determination</vt:lpstr>
      <vt:lpstr>Silhouette determination</vt:lpstr>
      <vt:lpstr>Silhouette extrusion</vt:lpstr>
      <vt:lpstr>PowerPoint Presentation</vt:lpstr>
      <vt:lpstr>Basic Algorithm</vt:lpstr>
      <vt:lpstr>More Reading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in the SDK App: Shadow Volume</dc:title>
  <dc:creator>Sinha, Pranabesh</dc:creator>
  <cp:lastModifiedBy>Sinha, Pranabesh</cp:lastModifiedBy>
  <cp:revision>120</cp:revision>
  <dcterms:created xsi:type="dcterms:W3CDTF">2006-08-16T00:00:00Z</dcterms:created>
  <dcterms:modified xsi:type="dcterms:W3CDTF">2014-05-08T03:06:17Z</dcterms:modified>
</cp:coreProperties>
</file>